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10" r:id="rId2"/>
    <p:sldMasterId id="2147483716" r:id="rId3"/>
    <p:sldMasterId id="2147483724" r:id="rId4"/>
  </p:sldMasterIdLst>
  <p:notesMasterIdLst>
    <p:notesMasterId r:id="rId17"/>
  </p:notesMasterIdLst>
  <p:handoutMasterIdLst>
    <p:handoutMasterId r:id="rId18"/>
  </p:handoutMasterIdLst>
  <p:sldIdLst>
    <p:sldId id="353" r:id="rId5"/>
    <p:sldId id="381" r:id="rId6"/>
    <p:sldId id="377" r:id="rId7"/>
    <p:sldId id="378" r:id="rId8"/>
    <p:sldId id="379" r:id="rId9"/>
    <p:sldId id="385" r:id="rId10"/>
    <p:sldId id="384" r:id="rId11"/>
    <p:sldId id="388" r:id="rId12"/>
    <p:sldId id="387" r:id="rId13"/>
    <p:sldId id="382" r:id="rId14"/>
    <p:sldId id="386" r:id="rId15"/>
    <p:sldId id="376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3BEC9F5-E74A-0C43-AF9D-619E2F4BC018}">
          <p14:sldIdLst>
            <p14:sldId id="353"/>
            <p14:sldId id="381"/>
            <p14:sldId id="377"/>
            <p14:sldId id="378"/>
            <p14:sldId id="379"/>
            <p14:sldId id="385"/>
            <p14:sldId id="384"/>
            <p14:sldId id="388"/>
            <p14:sldId id="387"/>
            <p14:sldId id="382"/>
            <p14:sldId id="386"/>
            <p14:sldId id="37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00"/>
    <a:srgbClr val="162128"/>
    <a:srgbClr val="016B54"/>
    <a:srgbClr val="F8F8F8"/>
    <a:srgbClr val="E5E5E5"/>
    <a:srgbClr val="008774"/>
    <a:srgbClr val="0F7661"/>
    <a:srgbClr val="C0504D"/>
    <a:srgbClr val="77933C"/>
    <a:srgbClr val="5978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94" autoAdjust="0"/>
    <p:restoredTop sz="86252" autoAdjust="0"/>
  </p:normalViewPr>
  <p:slideViewPr>
    <p:cSldViewPr snapToGrid="0" snapToObjects="1">
      <p:cViewPr>
        <p:scale>
          <a:sx n="125" d="100"/>
          <a:sy n="125" d="100"/>
        </p:scale>
        <p:origin x="-80" y="-8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2E5B6B-8713-8747-AE5B-F1241B2BF5F0}" type="datetimeFigureOut">
              <a:rPr lang="en-US" smtClean="0"/>
              <a:t>5/18/16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CCB75-1A26-DA44-8D3D-5B435BA855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9355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7B7340-DDD5-1B49-81AA-25BC4050C073}" type="datetimeFigureOut">
              <a:rPr lang="en-US" smtClean="0"/>
              <a:t>5/18/16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5E0D42-653B-D743-8A40-7FC34906D64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1386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Resting slide</a:t>
            </a:r>
            <a:r>
              <a:rPr lang="en-US" baseline="0" dirty="0" smtClean="0"/>
              <a:t> on screen before you begin presenting.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EDBE90-FDBE-A44D-9062-5A5D1585D5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181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key to the Spring Boot’s auto-configuration magic is @EnableAutoConfiguration</a:t>
            </a:r>
            <a:r>
              <a:rPr lang="en-US" baseline="0" dirty="0" smtClean="0"/>
              <a:t> annotation. Typically we annotate our application entry point with either @SpringBootApplication or if we want to customize the defaults we can use annotations @Configuration, @EnableAutoConfiguration or @ComponentScan</a:t>
            </a:r>
          </a:p>
          <a:p>
            <a:endParaRPr lang="en-US" dirty="0" smtClean="0"/>
          </a:p>
          <a:p>
            <a:r>
              <a:rPr lang="en-US" dirty="0" smtClean="0"/>
              <a:t>The @EnableAutoConfiguration annotation enables the auto-configuration of Spring ApplicationContext by scanning the classpath components and registers the beans that are matching various Conditions.</a:t>
            </a:r>
          </a:p>
          <a:p>
            <a:endParaRPr lang="en-US" dirty="0" smtClean="0"/>
          </a:p>
          <a:p>
            <a:r>
              <a:rPr lang="en-US" dirty="0" smtClean="0"/>
              <a:t>SpringBoot provides various AutoConfiguration classes in spring-boot-autoconfigure-{version}.jar which are responsible for registering various components.</a:t>
            </a:r>
          </a:p>
          <a:p>
            <a:endParaRPr lang="en-US" dirty="0" smtClean="0"/>
          </a:p>
          <a:p>
            <a:r>
              <a:rPr lang="en-US" dirty="0" smtClean="0"/>
              <a:t>Typically AutoConfiguration classes are annotated with @Configuration to mark it as a Spring configuration class and annotated with @EnableConfigurationProperties to bind the customization properties and one or more Conditional bean registration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key to the Spring Boot’s auto-configuration magic is @EnableAutoConfiguration</a:t>
            </a:r>
            <a:r>
              <a:rPr lang="en-US" baseline="0" dirty="0" smtClean="0"/>
              <a:t> annotation. Typically we annotate our application entry point with either @SpringBootApplication or if we want to customize the defaults we can use annotations @Configuration, @EnableAutoConfiguration or @ComponentScan</a:t>
            </a:r>
          </a:p>
          <a:p>
            <a:endParaRPr lang="en-US" dirty="0" smtClean="0"/>
          </a:p>
          <a:p>
            <a:r>
              <a:rPr lang="en-US" dirty="0" smtClean="0"/>
              <a:t>The @EnableAutoConfiguration annotation enables the auto-configuration of Spring ApplicationContext by scanning the classpath components and registers the beans that are matching various Conditions.</a:t>
            </a:r>
          </a:p>
          <a:p>
            <a:endParaRPr lang="en-US" dirty="0" smtClean="0"/>
          </a:p>
          <a:p>
            <a:r>
              <a:rPr lang="en-US" dirty="0" smtClean="0"/>
              <a:t>SpringBoot provides various AutoConfiguration classes in spring-boot-autoconfigure-{version}.jar which are responsible for registering various components.</a:t>
            </a:r>
          </a:p>
          <a:p>
            <a:endParaRPr lang="en-US" dirty="0" smtClean="0"/>
          </a:p>
          <a:p>
            <a:r>
              <a:rPr lang="en-US" dirty="0" smtClean="0"/>
              <a:t>Typically AutoConfiguration classes are annotated with @Configuration to mark it as a Spring configuration class and annotated with @</a:t>
            </a:r>
            <a:r>
              <a:rPr lang="en-US" dirty="0" err="1" smtClean="0"/>
              <a:t>EnableConfigurationProperties</a:t>
            </a:r>
            <a:r>
              <a:rPr lang="en-US" dirty="0" smtClean="0"/>
              <a:t> to bind the customization properties and one or more Conditional bean registration methods.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0571" tIns="45286" rIns="90571" bIns="45286"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0693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sz="1200" dirty="0" smtClean="0"/>
              <a:t>Provide radically faster and widely accessible “getting started” experience for all Spring development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solidFill>
                  <a:srgbClr val="FFFFFF"/>
                </a:solidFill>
              </a:rPr>
              <a:t>Opinionated out of the box, but get out of the way as quickly as possible</a:t>
            </a:r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solidFill>
                  <a:srgbClr val="FFFFFF"/>
                </a:solidFill>
              </a:rPr>
              <a:t>Provide a range of non-functional</a:t>
            </a:r>
            <a:r>
              <a:rPr lang="en-US" sz="1200" baseline="0" dirty="0" smtClean="0">
                <a:solidFill>
                  <a:srgbClr val="FFFFFF"/>
                </a:solidFill>
              </a:rPr>
              <a:t> features (embedded servers, metrics, health checks, externalized config)</a:t>
            </a:r>
            <a:endParaRPr lang="en-US" sz="1200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u="non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Install Spring in your Java App simply by including spring-boot-*.jar in your class path, e.g. using Maven or Gradle. For example: ‘spring-boot-starter-parent’ artifact in Maven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example, if HSQLDB is on your classpath,</a:t>
            </a:r>
            <a:r>
              <a:rPr lang="en-US" baseline="0" dirty="0" smtClean="0"/>
              <a:t> and you have not manually configured any database connection beans, then Spring Boot will auto-configure an in-memory database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case here we can see Tomcat</a:t>
            </a:r>
            <a:r>
              <a:rPr lang="en-US" baseline="0" dirty="0" smtClean="0"/>
              <a:t> is injected, initialized and started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@Configuration</a:t>
            </a:r>
            <a:r>
              <a:rPr lang="en-US" baseline="0" dirty="0" smtClean="0"/>
              <a:t> + @EnableAutoConfiguration (optionally + @ComponentScan)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vs.</a:t>
            </a:r>
          </a:p>
          <a:p>
            <a:endParaRPr lang="en-US" baseline="0" dirty="0" smtClean="0"/>
          </a:p>
          <a:p>
            <a:r>
              <a:rPr lang="en-US" dirty="0" smtClean="0"/>
              <a:t>@SpringBootConfiguration</a:t>
            </a:r>
          </a:p>
          <a:p>
            <a:endParaRPr lang="en-US" dirty="0" smtClean="0"/>
          </a:p>
          <a:p>
            <a:r>
              <a:rPr lang="en-US" dirty="0" smtClean="0"/>
              <a:t>They</a:t>
            </a:r>
            <a:r>
              <a:rPr lang="en-US" baseline="0" dirty="0" smtClean="0"/>
              <a:t> are equivalently the same (@ComponentScan is optional and allows you the developer to customize which bean are loaded from the classpath)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B87A38-3CEC-41F8-9B8A-7D549F20022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09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52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951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224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30276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10440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8339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643120172"/>
      </p:ext>
    </p:extLst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88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mp Basic with Rule">
    <p:bg>
      <p:bgPr>
        <a:solidFill>
          <a:srgbClr val="1723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199" y="320040"/>
            <a:ext cx="8229601" cy="363558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108074"/>
            <a:ext cx="8229600" cy="30829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gray">
          <a:xfrm>
            <a:off x="0" y="4629150"/>
            <a:ext cx="9144000" cy="385763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latin typeface="+mn-lt"/>
            </a:endParaRPr>
          </a:p>
        </p:txBody>
      </p:sp>
      <p:sp>
        <p:nvSpPr>
          <p:cNvPr id="7" name="TextBox 6"/>
          <p:cNvSpPr txBox="1"/>
          <p:nvPr userDrawn="1"/>
        </p:nvSpPr>
        <p:spPr bwMode="gray">
          <a:xfrm>
            <a:off x="366713" y="5018449"/>
            <a:ext cx="2274887" cy="923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© Copyright 2015 Pivotal.</a:t>
            </a:r>
            <a:r>
              <a:rPr lang="en-US" sz="600" baseline="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600" dirty="0" smtClean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All rights reserved.</a:t>
            </a:r>
            <a:endParaRPr lang="en-U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 descr="Pivotal_Logo_white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41733" y="4713966"/>
            <a:ext cx="957262" cy="219455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885931"/>
            <a:ext cx="9144000" cy="0"/>
          </a:xfrm>
          <a:prstGeom prst="line">
            <a:avLst/>
          </a:prstGeom>
          <a:ln>
            <a:solidFill>
              <a:srgbClr val="E8E8E8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9463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l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/>
          </p:nvPr>
        </p:nvSpPr>
        <p:spPr>
          <a:xfrm>
            <a:off x="114300" y="624363"/>
            <a:ext cx="8796338" cy="28856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>
                <a:solidFill>
                  <a:srgbClr val="7F7F7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4000" cy="53993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36580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00877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" name="Picture 6" descr="Pivotal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415" y="4854091"/>
            <a:ext cx="712061" cy="173736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5965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75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Blank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8247" y="4861463"/>
            <a:ext cx="373338" cy="273844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ADA07C09-8A41-3B46-A636-3955072BBB4F}" type="slidenum">
              <a:rPr lang="en-US" smtClean="0">
                <a:solidFill>
                  <a:srgbClr val="FFFFFF">
                    <a:lumMod val="6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3922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366725" y="240820"/>
            <a:ext cx="8410575" cy="460375"/>
          </a:xfrm>
          <a:prstGeom prst="rect">
            <a:avLst/>
          </a:prstGeom>
          <a:noFill/>
        </p:spPr>
        <p:txBody>
          <a:bodyPr lIns="0" tIns="0" rIns="0" bIns="0" anchor="t" anchorCtr="0"/>
          <a:lstStyle>
            <a:lvl1pPr>
              <a:lnSpc>
                <a:spcPct val="90000"/>
              </a:lnSpc>
              <a:defRPr sz="32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53224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srgbClr val="000000">
                    <a:tint val="75000"/>
                  </a:srgbClr>
                </a:solidFill>
                <a:latin typeface="Arial"/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6522444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>
            <a:spLocks noGrp="1"/>
          </p:cNvSpPr>
          <p:nvPr>
            <p:ph type="title"/>
          </p:nvPr>
        </p:nvSpPr>
        <p:spPr>
          <a:xfrm>
            <a:off x="633425" y="357188"/>
            <a:ext cx="7877175" cy="85725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200"/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999414805"/>
      </p:ext>
    </p:extLst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E675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sp>
        <p:nvSpPr>
          <p:cNvPr id="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524348" y="4651813"/>
            <a:ext cx="2133600" cy="274637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602A933A-CCB3-5F4E-BECE-55F24E394E11}" type="slidenum">
              <a:rPr lang="en-US" smtClean="0">
                <a:solidFill>
                  <a:prstClr val="white"/>
                </a:solidFill>
                <a:latin typeface="Arial"/>
              </a:rPr>
              <a:pPr/>
              <a:t>‹#›</a:t>
            </a:fld>
            <a:endParaRPr lang="en-US" dirty="0">
              <a:solidFill>
                <a:prstClr val="white"/>
              </a:solidFill>
              <a:latin typeface="Arial"/>
            </a:endParaRPr>
          </a:p>
        </p:txBody>
      </p:sp>
      <p:pic>
        <p:nvPicPr>
          <p:cNvPr id="7" name="Picture 6" descr="pivotal_green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8438" y="4656658"/>
            <a:ext cx="831214" cy="20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8117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22" y="149918"/>
            <a:ext cx="8796928" cy="474445"/>
          </a:xfrm>
          <a:prstGeom prst="rect">
            <a:avLst/>
          </a:prstGeom>
        </p:spPr>
        <p:txBody>
          <a:bodyPr/>
          <a:lstStyle>
            <a:lvl1pPr algn="r">
              <a:defRPr sz="2800" b="1">
                <a:solidFill>
                  <a:srgbClr val="008774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A07C09-8A41-3B46-A636-3955072BBB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75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ck background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 w="12700" cap="flat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3" name="Shape 63"/>
          <p:cNvSpPr/>
          <p:nvPr/>
        </p:nvSpPr>
        <p:spPr>
          <a:xfrm>
            <a:off x="0" y="4629150"/>
            <a:ext cx="9144000" cy="385800"/>
          </a:xfrm>
          <a:prstGeom prst="rect">
            <a:avLst/>
          </a:prstGeom>
          <a:solidFill>
            <a:srgbClr val="00786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Arial"/>
              <a:buNone/>
            </a:pPr>
            <a:endParaRPr sz="1800" b="0" i="0" u="none" strike="noStrike" cap="none" baseline="0">
              <a:solidFill>
                <a:srgbClr val="FFFFF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4" name="Shape 64"/>
          <p:cNvSpPr txBox="1"/>
          <p:nvPr/>
        </p:nvSpPr>
        <p:spPr>
          <a:xfrm flipH="1">
            <a:off x="8553450" y="5021262"/>
            <a:ext cx="533399" cy="1238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fld id="{00000000-1234-1234-1234-123412341234}" type="slidenum">
              <a:rPr lang="en" sz="80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rtl val="0"/>
              </a:rPr>
              <a:t>‹#›</a:t>
            </a:fld>
            <a:endParaRPr lang="en" sz="800" b="0" i="0" u="none" strike="noStrike" cap="none" baseline="0">
              <a:solidFill>
                <a:srgbClr val="7F7F7F"/>
              </a:solidFill>
              <a:latin typeface="Arial"/>
              <a:ea typeface="Arial"/>
              <a:cs typeface="Arial"/>
              <a:sym typeface="Arial"/>
              <a:rtl val="0"/>
            </a:endParaRPr>
          </a:p>
        </p:txBody>
      </p:sp>
      <p:sp>
        <p:nvSpPr>
          <p:cNvPr id="65" name="Shape 65"/>
          <p:cNvSpPr txBox="1"/>
          <p:nvPr/>
        </p:nvSpPr>
        <p:spPr>
          <a:xfrm>
            <a:off x="366712" y="5018087"/>
            <a:ext cx="2274900" cy="99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ct val="25000"/>
              <a:buFont typeface="Arial"/>
              <a:buNone/>
            </a:pPr>
            <a:r>
              <a:rPr lang="en" sz="600" b="0" i="0" u="none" strike="noStrike" cap="none" baseline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  <a:rtl val="0"/>
              </a:rPr>
              <a:t>© Copyright 2013 Pivotal. All rights reserved.</a:t>
            </a: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942263" y="4713287"/>
            <a:ext cx="957299" cy="220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398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vider 1">
    <p:spTree>
      <p:nvGrpSpPr>
        <p:cNvPr id="1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/>
        </p:nvSpPr>
        <p:spPr>
          <a:xfrm>
            <a:off x="0" y="0"/>
            <a:ext cx="9144000" cy="2168525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BFBFBF">
                  <a:alpha val="60784"/>
                </a:srgbClr>
              </a:gs>
            </a:gsLst>
            <a:lin ang="16200000" scaled="0"/>
          </a:gra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ctr" defTabSz="914400"/>
            <a:endParaRPr kern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  <p:sp>
        <p:nvSpPr>
          <p:cNvPr id="938" name="Shape 938"/>
          <p:cNvSpPr txBox="1">
            <a:spLocks noGrp="1"/>
          </p:cNvSpPr>
          <p:nvPr>
            <p:ph type="ctrTitle"/>
          </p:nvPr>
        </p:nvSpPr>
        <p:spPr>
          <a:xfrm>
            <a:off x="2728911" y="1006879"/>
            <a:ext cx="6048376" cy="121879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9" name="Shape 939"/>
          <p:cNvSpPr txBox="1">
            <a:spLocks noGrp="1"/>
          </p:cNvSpPr>
          <p:nvPr>
            <p:ph type="subTitle" idx="1"/>
          </p:nvPr>
        </p:nvSpPr>
        <p:spPr>
          <a:xfrm>
            <a:off x="2728913" y="2455863"/>
            <a:ext cx="6048374" cy="19017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8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4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 sz="20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074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Content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4" cy="4603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 sz="32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4" cy="3382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1200"/>
              </a:spcBef>
              <a:buClr>
                <a:schemeClr val="accent1"/>
              </a:buClr>
              <a:buFont typeface="Noto Symbol"/>
              <a:buChar char="•"/>
              <a:defRPr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rtl="0">
              <a:spcBef>
                <a:spcPts val="300"/>
              </a:spcBef>
              <a:buClr>
                <a:schemeClr val="accent1"/>
              </a:buClr>
              <a:buFont typeface="Verdana"/>
              <a:buChar char="–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rtl="0">
              <a:spcBef>
                <a:spcPts val="300"/>
              </a:spcBef>
              <a:buClr>
                <a:schemeClr val="accent1"/>
              </a:buClr>
              <a:buFont typeface="Verdana"/>
              <a:buChar char="▪"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58938" indent="-211138" rtl="0">
              <a:spcBef>
                <a:spcPts val="300"/>
              </a:spcBef>
              <a:buClr>
                <a:schemeClr val="accent1"/>
              </a:buClr>
              <a:buFont typeface="Verdana"/>
              <a:buChar char="—"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rtl="0">
              <a:spcBef>
                <a:spcPts val="300"/>
              </a:spcBef>
              <a:buClr>
                <a:schemeClr val="accent1"/>
              </a:buClr>
              <a:buFont typeface="Verdana"/>
              <a:buChar char="»"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rtl="0">
              <a:spcBef>
                <a:spcPts val="0"/>
              </a:spcBef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2472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 txBox="1">
            <a:spLocks noGrp="1"/>
          </p:cNvSpPr>
          <p:nvPr>
            <p:ph type="title"/>
          </p:nvPr>
        </p:nvSpPr>
        <p:spPr>
          <a:xfrm>
            <a:off x="366768" y="325437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lnSpc>
                <a:spcPct val="90000"/>
              </a:lnSpc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1688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title"/>
          </p:nvPr>
        </p:nvSpPr>
        <p:spPr>
          <a:xfrm>
            <a:off x="633416" y="357187"/>
            <a:ext cx="7877175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76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165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254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3302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419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5080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5969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673100" algn="ctr" rtl="0">
              <a:spcBef>
                <a:spcPts val="0"/>
              </a:spcBef>
              <a:defRPr sz="42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Shape 209"/>
          <p:cNvSpPr txBox="1">
            <a:spLocks noGrp="1"/>
          </p:cNvSpPr>
          <p:nvPr>
            <p:ph type="sldNum" idx="12"/>
          </p:nvPr>
        </p:nvSpPr>
        <p:spPr>
          <a:xfrm>
            <a:off x="8810928" y="5010157"/>
            <a:ext cx="102642" cy="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600" b="0" i="0" u="none" strike="noStrike" cap="none" baseline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600" b="0" i="0" u="none" strike="noStrike" cap="none" baseline="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60841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 txBox="1">
            <a:spLocks noGrp="1"/>
          </p:cNvSpPr>
          <p:nvPr>
            <p:ph type="sldNum" idx="12"/>
          </p:nvPr>
        </p:nvSpPr>
        <p:spPr>
          <a:xfrm>
            <a:off x="8553450" y="5021494"/>
            <a:ext cx="533399" cy="127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800" b="0" i="0" u="none" strike="noStrike" cap="none" baseline="0">
                <a:solidFill>
                  <a:srgbClr val="4D4D4D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lang="en-US" sz="1800" b="0" i="0" u="none" strike="noStrike" cap="none" baseline="0" dirty="0">
              <a:solidFill>
                <a:srgbClr val="4D4D4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76" cy="6238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rgbClr val="2C95DD"/>
              </a:buClr>
              <a:buNone/>
              <a:defRPr sz="3200">
                <a:solidFill>
                  <a:srgbClr val="2C95DD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76" cy="34290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spcBef>
                <a:spcPts val="560"/>
              </a:spcBef>
              <a:buClr>
                <a:srgbClr val="2C95DD"/>
              </a:buClr>
              <a:buFont typeface="Arial"/>
              <a:buChar char="•"/>
              <a:defRPr sz="2800">
                <a:solidFill>
                  <a:schemeClr val="dk1"/>
                </a:solidFill>
              </a:defRPr>
            </a:lvl1pPr>
            <a:lvl2pPr marL="742950" indent="-133350" algn="l" rtl="0">
              <a:spcBef>
                <a:spcPts val="480"/>
              </a:spcBef>
              <a:buClr>
                <a:srgbClr val="2C95DD"/>
              </a:buClr>
              <a:buFont typeface="Arial"/>
              <a:buChar char="–"/>
              <a:defRPr sz="2400">
                <a:solidFill>
                  <a:schemeClr val="dk1"/>
                </a:solidFill>
              </a:defRPr>
            </a:lvl2pPr>
            <a:lvl3pPr marL="1143000" indent="-101600" algn="l" rtl="0">
              <a:spcBef>
                <a:spcPts val="400"/>
              </a:spcBef>
              <a:buClr>
                <a:srgbClr val="2C95DD"/>
              </a:buClr>
              <a:buFont typeface="Arial"/>
              <a:buChar char="•"/>
              <a:defRPr sz="2000">
                <a:solidFill>
                  <a:schemeClr val="dk1"/>
                </a:solidFill>
              </a:defRPr>
            </a:lvl3pPr>
            <a:lvl4pPr marL="16002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–"/>
              <a:defRPr sz="1800">
                <a:solidFill>
                  <a:schemeClr val="dk1"/>
                </a:solidFill>
              </a:defRPr>
            </a:lvl4pPr>
            <a:lvl5pPr marL="2057400" indent="-114300" algn="l" rtl="0">
              <a:spcBef>
                <a:spcPts val="360"/>
              </a:spcBef>
              <a:buClr>
                <a:srgbClr val="2C95DD"/>
              </a:buClr>
              <a:buFont typeface="Arial"/>
              <a:buChar char="»"/>
              <a:defRPr sz="1800">
                <a:solidFill>
                  <a:schemeClr val="dk1"/>
                </a:solidFill>
              </a:defRPr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05154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5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1" Type="http://schemas.openxmlformats.org/officeDocument/2006/relationships/slideLayout" Target="../slideLayouts/slideLayout5.xml"/><Relationship Id="rId2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theme" Target="../theme/theme3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4.xml"/><Relationship Id="rId8" Type="http://schemas.openxmlformats.org/officeDocument/2006/relationships/theme" Target="../theme/theme4.xml"/><Relationship Id="rId9" Type="http://schemas.openxmlformats.org/officeDocument/2006/relationships/image" Target="../media/image1.png"/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797" y="4823363"/>
            <a:ext cx="37333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fld id="{ADA07C09-8A41-3B46-A636-3955072BBB4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52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732" r:id="rId2"/>
    <p:sldLayoutId id="2147483733" r:id="rId3"/>
    <p:sldLayoutId id="2147483734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62128"/>
        </a:solidFill>
        <a:effectLst/>
      </p:bgPr>
    </p:bg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indent="0" algn="ctr" rtl="0">
              <a:spcBef>
                <a:spcPts val="0"/>
              </a:spcBef>
              <a:spcAft>
                <a:spcPts val="0"/>
              </a:spcAft>
              <a:defRPr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2" name="Shape 93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3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42950" marR="0" indent="-1079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indent="-762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2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–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indent="-101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»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 sz="20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3" name="Shape 933"/>
          <p:cNvSpPr txBox="1">
            <a:spLocks noGrp="1"/>
          </p:cNvSpPr>
          <p:nvPr>
            <p:ph type="dt" idx="10"/>
          </p:nvPr>
        </p:nvSpPr>
        <p:spPr>
          <a:xfrm>
            <a:off x="457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4" name="Shape 934"/>
          <p:cNvSpPr txBox="1">
            <a:spLocks noGrp="1"/>
          </p:cNvSpPr>
          <p:nvPr>
            <p:ph type="ftr" idx="11"/>
          </p:nvPr>
        </p:nvSpPr>
        <p:spPr>
          <a:xfrm>
            <a:off x="3124200" y="4767262"/>
            <a:ext cx="2895600" cy="2746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178" marR="0" indent="-12678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54" marR="0" indent="-12653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32" marR="0" indent="-12631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08" marR="0" indent="-1260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886" marR="0" indent="-12586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062" marR="0" indent="-12562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240" marR="0" indent="-12539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417" marR="0" indent="-12517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defTabSz="914400"/>
            <a:endParaRPr kern="0">
              <a:rtl val="0"/>
            </a:endParaRPr>
          </a:p>
        </p:txBody>
      </p:sp>
      <p:sp>
        <p:nvSpPr>
          <p:cNvPr id="935" name="Shape 935"/>
          <p:cNvSpPr txBox="1">
            <a:spLocks noGrp="1"/>
          </p:cNvSpPr>
          <p:nvPr>
            <p:ph type="sldNum" idx="12"/>
          </p:nvPr>
        </p:nvSpPr>
        <p:spPr>
          <a:xfrm>
            <a:off x="6553200" y="4767262"/>
            <a:ext cx="2133599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algn="r" defTabSz="914400">
              <a:buSzPct val="25000"/>
            </a:pPr>
            <a:fld id="{00000000-1234-1234-1234-123412341234}" type="slidenum">
              <a:rPr lang="en-US" sz="1200" ker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  <a:rtl val="0"/>
              </a:rPr>
              <a:pPr algn="r" defTabSz="914400">
                <a:buSzPct val="25000"/>
              </a:pPr>
              <a:t>‹#›</a:t>
            </a:fld>
            <a:endParaRPr lang="en-US" sz="1200" kern="0" dirty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06051323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64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35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621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ivotal_teal.pn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2780" y="4855076"/>
            <a:ext cx="731520" cy="171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583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_Bridge-01.jpeg"/>
          <p:cNvPicPr>
            <a:picLocks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Shape 25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82730">
              <a:alpha val="77000"/>
            </a:srgbClr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Picture 7" descr="pivotal_white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110" y="978442"/>
            <a:ext cx="1368554" cy="3362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3455" y="1898424"/>
            <a:ext cx="7897090" cy="73866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4200" b="1" spc="-100" dirty="0" smtClean="0">
                <a:solidFill>
                  <a:srgbClr val="00AE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Cloud Native Applications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6110" y="2511428"/>
            <a:ext cx="6871970" cy="487313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Aft>
                <a:spcPts val="1200"/>
              </a:spcAft>
            </a:pPr>
            <a:r>
              <a:rPr lang="en-US" sz="2800" spc="-1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Arial"/>
              </a:rPr>
              <a:t>Introducing Spring Boot</a:t>
            </a:r>
            <a:endParaRPr lang="en-US" sz="2800" spc="-1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96204" y="1558"/>
            <a:ext cx="947796" cy="94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749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Boot, an example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2719" y="1286192"/>
            <a:ext cx="1757681" cy="281844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400" dirty="0" smtClean="0"/>
              <a:t>Spring REST annotation, it tells Spring this is a ‘Controller’ and that any HTTP request to context ‘/’ should be directed to the home method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160" y="1106864"/>
            <a:ext cx="4428570" cy="3335596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6705599" y="879792"/>
            <a:ext cx="2296161" cy="176180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400" dirty="0" smtClean="0"/>
              <a:t>Tells Spring Boot by convention how Spring should be configured based on classpath dependencies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705599" y="3325336"/>
            <a:ext cx="2296161" cy="111156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400" dirty="0" smtClean="0"/>
              <a:t>Delegates to Spring Boots’ SpringApplication to bootstrap the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8420" y="1605280"/>
            <a:ext cx="2921108" cy="6654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6919" y="3680460"/>
            <a:ext cx="2138679" cy="34443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5074" y="2641600"/>
            <a:ext cx="672737" cy="18288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86560" y="2087880"/>
            <a:ext cx="589280" cy="32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9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Boot, an example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480" y="1262380"/>
            <a:ext cx="64008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32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Stocksy_txp157cab05rEJ000_Medium_423382.jpg"/>
          <p:cNvPicPr>
            <a:picLocks noChangeAspect="1"/>
          </p:cNvPicPr>
          <p:nvPr/>
        </p:nvPicPr>
        <p:blipFill>
          <a:blip r:embed="rId3"/>
          <a:srcRect t="1558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8000">
                <a:srgbClr val="000000">
                  <a:alpha val="0"/>
                </a:srgbClr>
              </a:gs>
              <a:gs pos="54000">
                <a:srgbClr val="000000">
                  <a:alpha val="86000"/>
                </a:srgbClr>
              </a:gs>
              <a:gs pos="83000">
                <a:srgbClr val="000000">
                  <a:alpha val="89000"/>
                </a:srgbClr>
              </a:gs>
            </a:gsLst>
            <a:lin ang="16500000" scaled="0"/>
            <a:tileRect/>
          </a:gradFill>
          <a:ln w="444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68579" tIns="34289" rIns="68579" bIns="34289" rtlCol="0" anchor="ctr"/>
          <a:lstStyle/>
          <a:p>
            <a:pPr algn="ctr">
              <a:defRPr/>
            </a:pPr>
            <a:endParaRPr lang="en-US" kern="0" dirty="0">
              <a:solidFill>
                <a:srgbClr val="FFFFFF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596900" y="2111130"/>
            <a:ext cx="7848600" cy="1588"/>
          </a:xfrm>
          <a:prstGeom prst="line">
            <a:avLst/>
          </a:prstGeom>
          <a:ln w="222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bg2">
                    <a:alpha val="0"/>
                  </a:schemeClr>
                </a:gs>
                <a:gs pos="49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96900" y="3428754"/>
            <a:ext cx="7848600" cy="1588"/>
          </a:xfrm>
          <a:prstGeom prst="line">
            <a:avLst/>
          </a:prstGeom>
          <a:ln w="222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00000">
                  <a:schemeClr val="bg2">
                    <a:alpha val="0"/>
                  </a:schemeClr>
                </a:gs>
                <a:gs pos="49000">
                  <a:schemeClr val="accent1"/>
                </a:gs>
              </a:gsLst>
              <a:path path="circle">
                <a:fillToRect l="100000" t="100000"/>
              </a:path>
              <a:tileRect r="-100000" b="-100000"/>
            </a:gra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Shape 1014"/>
          <p:cNvSpPr txBox="1">
            <a:spLocks/>
          </p:cNvSpPr>
          <p:nvPr/>
        </p:nvSpPr>
        <p:spPr>
          <a:xfrm>
            <a:off x="1820794" y="1336859"/>
            <a:ext cx="5209487" cy="460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algn="dist">
              <a:lnSpc>
                <a:spcPct val="90000"/>
              </a:lnSpc>
              <a:buSzPct val="25000"/>
              <a:defRPr/>
            </a:pPr>
            <a:endParaRPr lang="en" sz="4500" b="1" kern="0" cap="all" dirty="0">
              <a:solidFill>
                <a:srgbClr val="00888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10" name="Shape 1163"/>
          <p:cNvSpPr txBox="1">
            <a:spLocks/>
          </p:cNvSpPr>
          <p:nvPr/>
        </p:nvSpPr>
        <p:spPr bwMode="gray">
          <a:xfrm>
            <a:off x="205956" y="2574630"/>
            <a:ext cx="8410499" cy="460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 i="0" u="none" strike="noStrike" cap="none" baseline="0">
                <a:solidFill>
                  <a:schemeClr val="tx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</a:lstStyle>
          <a:p>
            <a:pPr algn="ctr">
              <a:buSzPct val="25000"/>
            </a:pPr>
            <a:r>
              <a:rPr lang="en-US" cap="all" dirty="0" smtClean="0">
                <a:solidFill>
                  <a:srgbClr val="74CEC7"/>
                </a:solidFill>
              </a:rPr>
              <a:t>Lab</a:t>
            </a:r>
            <a:endParaRPr lang="en" sz="2100" cap="all" dirty="0">
              <a:solidFill>
                <a:srgbClr val="74CE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19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Boot Overview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5"/>
            <a:ext cx="8453121" cy="13811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 smtClean="0"/>
              <a:t>Takes an </a:t>
            </a:r>
            <a:r>
              <a:rPr lang="en-US" sz="1400" b="1" i="1" u="sng" dirty="0" smtClean="0">
                <a:solidFill>
                  <a:srgbClr val="FFFFFF"/>
                </a:solidFill>
              </a:rPr>
              <a:t>opinionated</a:t>
            </a:r>
            <a:r>
              <a:rPr lang="en-US" sz="1400" dirty="0" smtClean="0"/>
              <a:t> view of building </a:t>
            </a:r>
            <a:r>
              <a:rPr lang="en-US" sz="1400" i="1" u="sng" dirty="0" smtClean="0"/>
              <a:t>production-ready</a:t>
            </a:r>
            <a:r>
              <a:rPr lang="en-US" sz="1400" dirty="0" smtClean="0"/>
              <a:t> Spring applications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sz="1400" dirty="0" smtClean="0"/>
              <a:t>Spring Boot favors convention over configuration and is designed </a:t>
            </a:r>
            <a:r>
              <a:rPr lang="en-US" sz="1400" b="1" i="1" u="sng" dirty="0" smtClean="0">
                <a:solidFill>
                  <a:srgbClr val="FFFFFF"/>
                </a:solidFill>
              </a:rPr>
              <a:t>to get you up and running as quickly as possible</a:t>
            </a:r>
          </a:p>
          <a:p>
            <a:pPr marL="0" indent="0">
              <a:buNone/>
            </a:pPr>
            <a:endParaRPr lang="en-US" sz="1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679" y="2760980"/>
            <a:ext cx="2898140" cy="105508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3749040" y="2212656"/>
            <a:ext cx="5080000" cy="229838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239116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Initializer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92771" y="1108074"/>
            <a:ext cx="2865121" cy="21939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 smtClean="0"/>
              <a:t>Provide a wizard for creating a starter project</a:t>
            </a:r>
          </a:p>
          <a:p>
            <a:endParaRPr lang="en-US" sz="14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532" y="985520"/>
            <a:ext cx="5234268" cy="339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589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Auto-Configuration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11761" y="833755"/>
            <a:ext cx="4937760" cy="1238885"/>
          </a:xfrm>
        </p:spPr>
        <p:txBody>
          <a:bodyPr>
            <a:noAutofit/>
          </a:bodyPr>
          <a:lstStyle/>
          <a:p>
            <a:pPr>
              <a:lnSpc>
                <a:spcPct val="160000"/>
              </a:lnSpc>
            </a:pPr>
            <a:r>
              <a:rPr lang="en-US" sz="1400" dirty="0" smtClean="0"/>
              <a:t>Automatically configure your Spring application based on the JAR dependencies that have been added</a:t>
            </a:r>
          </a:p>
          <a:p>
            <a:pPr>
              <a:lnSpc>
                <a:spcPct val="160000"/>
              </a:lnSpc>
            </a:pPr>
            <a:r>
              <a:rPr lang="en-US" sz="1400" dirty="0" smtClean="0"/>
              <a:t>Quickly create new microservices with little configuration </a:t>
            </a:r>
          </a:p>
          <a:p>
            <a:pPr>
              <a:lnSpc>
                <a:spcPct val="160000"/>
              </a:lnSpc>
            </a:pPr>
            <a:r>
              <a:rPr lang="en-US" sz="1400" dirty="0" smtClean="0"/>
              <a:t>Still have the ability to customize the application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60" y="2818275"/>
            <a:ext cx="8769007" cy="17029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5159" y="2600960"/>
            <a:ext cx="4831081" cy="23164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5163" y="1199515"/>
            <a:ext cx="3765604" cy="106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49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Packaging of Applications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0"/>
          </p:nvPr>
        </p:nvPicPr>
        <p:blipFill rotWithShape="1">
          <a:blip r:embed="rId3"/>
          <a:srcRect t="17495" b="4348"/>
          <a:stretch/>
        </p:blipFill>
        <p:spPr>
          <a:xfrm>
            <a:off x="1148079" y="995681"/>
            <a:ext cx="6776721" cy="3515946"/>
          </a:xfrm>
        </p:spPr>
      </p:pic>
    </p:spTree>
    <p:extLst>
      <p:ext uri="{BB962C8B-B14F-4D97-AF65-F5344CB8AC3E}">
        <p14:creationId xmlns:p14="http://schemas.microsoft.com/office/powerpoint/2010/main" val="371749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Packaging of Applications</a:t>
            </a:r>
            <a:endParaRPr lang="en-US" dirty="0">
              <a:solidFill>
                <a:srgbClr val="138A7E"/>
              </a:solidFill>
            </a:endParaRPr>
          </a:p>
        </p:txBody>
      </p:sp>
      <p:pic>
        <p:nvPicPr>
          <p:cNvPr id="4" name="Content Placeholder 8" descr="spring_boot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40" r="864" b="-3895"/>
          <a:stretch/>
        </p:blipFill>
        <p:spPr>
          <a:xfrm>
            <a:off x="1493520" y="1061720"/>
            <a:ext cx="6126480" cy="362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89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Instant App Server, Database, Messaging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57199" y="1108075"/>
            <a:ext cx="7416801" cy="170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 smtClean="0"/>
              <a:t>Selects defaults and runs them for you</a:t>
            </a:r>
          </a:p>
          <a:p>
            <a:r>
              <a:rPr lang="en-US" sz="1400" dirty="0" smtClean="0"/>
              <a:t>Immediately get application server injected</a:t>
            </a:r>
          </a:p>
          <a:p>
            <a:r>
              <a:rPr lang="en-US" sz="1400" dirty="0" smtClean="0"/>
              <a:t>Same goes for;</a:t>
            </a:r>
          </a:p>
          <a:p>
            <a:pPr lvl="1"/>
            <a:r>
              <a:rPr lang="en-US" sz="1000" dirty="0" smtClean="0"/>
              <a:t>Database</a:t>
            </a:r>
          </a:p>
          <a:p>
            <a:pPr lvl="1"/>
            <a:r>
              <a:rPr lang="en-US" sz="1000" dirty="0" smtClean="0"/>
              <a:t>Messaging Queues</a:t>
            </a:r>
          </a:p>
          <a:p>
            <a:pPr lvl="1"/>
            <a:r>
              <a:rPr lang="en-US" sz="1000" dirty="0" smtClean="0"/>
              <a:t>etc....</a:t>
            </a:r>
          </a:p>
          <a:p>
            <a:endParaRPr lang="en-US" sz="1400" dirty="0" smtClean="0"/>
          </a:p>
          <a:p>
            <a:pPr lvl="1"/>
            <a:endParaRPr lang="en-US" sz="1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48" y="2814320"/>
            <a:ext cx="7971992" cy="16388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560" y="3845560"/>
            <a:ext cx="3418840" cy="806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055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Spring Boot, In the Wild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52400" y="1011226"/>
            <a:ext cx="2428240" cy="1690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i="1" u="sng" dirty="0" smtClean="0">
                <a:solidFill>
                  <a:schemeClr val="bg1"/>
                </a:solidFill>
              </a:rPr>
              <a:t>Tells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Spring Boot to start adding beans based on class path settings, other beans, and various property settings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5420" y="1112520"/>
            <a:ext cx="6294122" cy="149860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11760" y="2880666"/>
            <a:ext cx="2428240" cy="1367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i="1" u="sng" dirty="0">
                <a:solidFill>
                  <a:schemeClr val="bg1"/>
                </a:solidFill>
              </a:rPr>
              <a:t>Tells</a:t>
            </a:r>
            <a:r>
              <a:rPr lang="en-US" sz="1400" dirty="0">
                <a:solidFill>
                  <a:schemeClr val="bg1"/>
                </a:solidFill>
              </a:rPr>
              <a:t> Spring Boot by convention how Spring should be configured based on classpath dependencies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040" y="919480"/>
            <a:ext cx="4115027" cy="97028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5420" y="3016250"/>
            <a:ext cx="5575300" cy="13843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2040" y="2880666"/>
            <a:ext cx="2821051" cy="665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77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 Create a Web App</a:t>
            </a:r>
            <a:endParaRPr lang="en-US" dirty="0">
              <a:solidFill>
                <a:srgbClr val="138A7E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72719" y="971232"/>
            <a:ext cx="2519681" cy="41592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 smtClean="0"/>
              <a:t>Use Maven Starter POM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72719" y="2764789"/>
            <a:ext cx="2519681" cy="41592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 smtClean="0"/>
              <a:t>Make an Executable JAR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802" y="1352419"/>
            <a:ext cx="4274197" cy="128505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159" y="3037483"/>
            <a:ext cx="4307839" cy="1494807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5181599" y="1545589"/>
            <a:ext cx="3718561" cy="598171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 smtClean="0"/>
              <a:t>Automatically creates a dependency on Spring Boot and Tomcat application server</a:t>
            </a:r>
            <a:endParaRPr lang="en-US" sz="1400" dirty="0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5181599" y="3037483"/>
            <a:ext cx="3789681" cy="132522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 smtClean="0"/>
              <a:t>Create a Spring Boot executable JAR that contains:</a:t>
            </a:r>
          </a:p>
          <a:p>
            <a:pPr>
              <a:buFont typeface="Lucida Grande"/>
              <a:buChar char="-"/>
            </a:pPr>
            <a:r>
              <a:rPr lang="en-US" sz="1400" dirty="0" smtClean="0"/>
              <a:t>Code to run</a:t>
            </a:r>
          </a:p>
          <a:p>
            <a:pPr>
              <a:buFont typeface="Lucida Grande"/>
              <a:buChar char="-"/>
            </a:pPr>
            <a:r>
              <a:rPr lang="en-US" sz="1400" dirty="0" smtClean="0"/>
              <a:t>Spring Boot Loader classes</a:t>
            </a:r>
          </a:p>
          <a:p>
            <a:pPr>
              <a:buFont typeface="Lucida Grande"/>
              <a:buChar char="-"/>
            </a:pPr>
            <a:r>
              <a:rPr lang="en-US" sz="1400" dirty="0" smtClean="0"/>
              <a:t>Dependency libraries</a:t>
            </a:r>
          </a:p>
        </p:txBody>
      </p:sp>
    </p:spTree>
    <p:extLst>
      <p:ext uri="{BB962C8B-B14F-4D97-AF65-F5344CB8AC3E}">
        <p14:creationId xmlns:p14="http://schemas.microsoft.com/office/powerpoint/2010/main" val="254918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1_Pivotal Main">
  <a:themeElements>
    <a:clrScheme name="Pivotal R2">
      <a:dk1>
        <a:srgbClr val="000000"/>
      </a:dk1>
      <a:lt1>
        <a:srgbClr val="FFFFFF"/>
      </a:lt1>
      <a:dk2>
        <a:srgbClr val="4C4C4C"/>
      </a:dk2>
      <a:lt2>
        <a:srgbClr val="B3B3B3"/>
      </a:lt2>
      <a:accent1>
        <a:srgbClr val="008774"/>
      </a:accent1>
      <a:accent2>
        <a:srgbClr val="00AE9E"/>
      </a:accent2>
      <a:accent3>
        <a:srgbClr val="1F6FB8"/>
      </a:accent3>
      <a:accent4>
        <a:srgbClr val="19B4C1"/>
      </a:accent4>
      <a:accent5>
        <a:srgbClr val="6D4076"/>
      </a:accent5>
      <a:accent6>
        <a:srgbClr val="FFC85F"/>
      </a:accent6>
      <a:hlink>
        <a:srgbClr val="18B3C0"/>
      </a:hlink>
      <a:folHlink>
        <a:srgbClr val="6C3F75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30307</TotalTime>
  <Words>736</Words>
  <Application>Microsoft Macintosh PowerPoint</Application>
  <PresentationFormat>On-screen Show (16:9)</PresentationFormat>
  <Paragraphs>77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Office Theme</vt:lpstr>
      <vt:lpstr>3_Office Theme</vt:lpstr>
      <vt:lpstr>Pivotal Main</vt:lpstr>
      <vt:lpstr>1_Pivotal Main</vt:lpstr>
      <vt:lpstr>PowerPoint Presentation</vt:lpstr>
      <vt:lpstr>Spring Boot Overview</vt:lpstr>
      <vt:lpstr>Spring Initializer</vt:lpstr>
      <vt:lpstr>Auto-Configuration</vt:lpstr>
      <vt:lpstr>Packaging of Applications</vt:lpstr>
      <vt:lpstr>Packaging of Applications</vt:lpstr>
      <vt:lpstr>Instant App Server, Database, Messaging</vt:lpstr>
      <vt:lpstr>Spring Boot, In the Wild</vt:lpstr>
      <vt:lpstr>How does it work? Create a Web App</vt:lpstr>
      <vt:lpstr>Spring Boot, an example</vt:lpstr>
      <vt:lpstr>Spring Boot, an example</vt:lpstr>
      <vt:lpstr>PowerPoint Presentation</vt:lpstr>
    </vt:vector>
  </TitlesOfParts>
  <Manager/>
  <Company>BCom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Robert Brough</dc:creator>
  <cp:keywords/>
  <dc:description/>
  <cp:lastModifiedBy>Paul Hopper</cp:lastModifiedBy>
  <cp:revision>274</cp:revision>
  <dcterms:created xsi:type="dcterms:W3CDTF">2015-10-05T21:15:00Z</dcterms:created>
  <dcterms:modified xsi:type="dcterms:W3CDTF">2016-05-18T18:37:03Z</dcterms:modified>
  <cp:category/>
</cp:coreProperties>
</file>